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sldIdLst>
    <p:sldId id="256" r:id="rId5"/>
    <p:sldId id="280" r:id="rId6"/>
    <p:sldId id="281" r:id="rId7"/>
    <p:sldId id="294" r:id="rId8"/>
    <p:sldId id="289" r:id="rId9"/>
    <p:sldId id="290" r:id="rId10"/>
    <p:sldId id="282" r:id="rId11"/>
    <p:sldId id="292" r:id="rId12"/>
    <p:sldId id="293" r:id="rId13"/>
    <p:sldId id="288" r:id="rId14"/>
    <p:sldId id="274" r:id="rId15"/>
    <p:sldId id="29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67" autoAdjust="0"/>
    <p:restoredTop sz="94699"/>
  </p:normalViewPr>
  <p:slideViewPr>
    <p:cSldViewPr snapToGrid="0" snapToObjects="1">
      <p:cViewPr varScale="1">
        <p:scale>
          <a:sx n="84" d="100"/>
          <a:sy n="84" d="100"/>
        </p:scale>
        <p:origin x="108" y="9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4" d="100"/>
        <a:sy n="6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71CDFE-1060-9644-B3F9-C4838E64F46E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53E634-D890-1041-AF39-141A2CE22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23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 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A3187-68B4-DC4E-8270-F8C9982E27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9800" y="2060575"/>
            <a:ext cx="9144000" cy="2237291"/>
          </a:xfrm>
          <a:prstGeom prst="rect">
            <a:avLst/>
          </a:prstGeom>
        </p:spPr>
        <p:txBody>
          <a:bodyPr anchor="t" anchorCtr="0"/>
          <a:lstStyle>
            <a:lvl1pPr algn="r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D93A6C-FEA1-1244-999B-550BF55849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09800" y="4450104"/>
            <a:ext cx="9144000" cy="930244"/>
          </a:xfrm>
        </p:spPr>
        <p:txBody>
          <a:bodyPr/>
          <a:lstStyle>
            <a:lvl1pPr marL="0" indent="0" algn="r">
              <a:buNone/>
              <a:defRPr sz="2400" b="0" i="0">
                <a:ln>
                  <a:noFill/>
                </a:ln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B8E7AE-B642-3C4F-BAC7-5432B875E471}"/>
              </a:ext>
            </a:extLst>
          </p:cNvPr>
          <p:cNvSpPr txBox="1">
            <a:spLocks/>
          </p:cNvSpPr>
          <p:nvPr userDrawn="1"/>
        </p:nvSpPr>
        <p:spPr>
          <a:xfrm>
            <a:off x="407988" y="6176684"/>
            <a:ext cx="3403327" cy="410696"/>
          </a:xfrm>
          <a:prstGeom prst="rect">
            <a:avLst/>
          </a:prstGeom>
        </p:spPr>
        <p:txBody>
          <a:bodyPr lIns="0" anchor="b" anchorCtr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4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4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0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3pPr>
            <a:lvl4pPr marL="16573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4pPr>
            <a:lvl5pPr marL="21145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solidFill>
                  <a:schemeClr val="bg1"/>
                </a:solidFill>
              </a:rPr>
              <a:t>london.edu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4895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207A45-310E-7848-A4D5-2A2EFCC969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038600" y="1268413"/>
            <a:ext cx="7316788" cy="48974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C7D52B-3DCD-EF40-A4E3-CA1E501CA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30D948-197F-614F-A309-DA32460C6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A6E0-ACB3-C744-814F-68814E5220C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57ED0F-F0DC-EB44-96E7-F558F2DF5FA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988" y="3429000"/>
            <a:ext cx="5043487" cy="1944688"/>
          </a:xfrm>
          <a:solidFill>
            <a:schemeClr val="tx1"/>
          </a:solidFill>
        </p:spPr>
        <p:txBody>
          <a:bodyPr lIns="180000" tIns="180000" rIns="216000" bIns="180000">
            <a:normAutofit/>
          </a:bodyPr>
          <a:lstStyle>
            <a:lvl1pPr marL="0" indent="0">
              <a:buNone/>
              <a:defRPr sz="1600" b="0">
                <a:solidFill>
                  <a:schemeClr val="bg1"/>
                </a:solidFill>
              </a:defRPr>
            </a:lvl1pPr>
            <a:lvl2pPr marL="457200" indent="0">
              <a:buNone/>
              <a:defRPr sz="1400" b="0">
                <a:solidFill>
                  <a:schemeClr val="bg1"/>
                </a:solidFill>
              </a:defRPr>
            </a:lvl2pPr>
            <a:lvl3pPr marL="914400" indent="0">
              <a:buNone/>
              <a:defRPr sz="1400" b="0">
                <a:solidFill>
                  <a:schemeClr val="bg1"/>
                </a:solidFill>
              </a:defRPr>
            </a:lvl3pPr>
            <a:lvl4pPr marL="1371600" indent="0">
              <a:buNone/>
              <a:defRPr sz="1400" b="0">
                <a:solidFill>
                  <a:schemeClr val="bg1"/>
                </a:solidFill>
              </a:defRPr>
            </a:lvl4pPr>
            <a:lvl5pPr marL="1828800" indent="0">
              <a:buNone/>
              <a:defRPr sz="14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3273A7FC-4C2E-634F-8B82-4099E8932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0213" y="383414"/>
            <a:ext cx="8172000" cy="396000"/>
          </a:xfrm>
          <a:prstGeom prst="rect">
            <a:avLst/>
          </a:prstGeom>
        </p:spPr>
        <p:txBody>
          <a:bodyPr lIns="90000" rIns="0"/>
          <a:lstStyle>
            <a:lvl1pPr algn="r">
              <a:defRPr sz="20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53D6BFBD-B673-5D4C-8261-A93781D42B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176263" y="788272"/>
            <a:ext cx="8172000" cy="289161"/>
          </a:xfrm>
        </p:spPr>
        <p:txBody>
          <a:bodyPr rIns="0">
            <a:noAutofit/>
          </a:bodyPr>
          <a:lstStyle>
            <a:lvl1pPr marL="0" indent="0" algn="r">
              <a:buNone/>
              <a:defRPr sz="1600">
                <a:solidFill>
                  <a:schemeClr val="accent3"/>
                </a:solidFill>
                <a:latin typeface="+mj-lt"/>
              </a:defRPr>
            </a:lvl1pPr>
            <a:lvl2pPr marL="457200" indent="0" algn="r">
              <a:buNone/>
              <a:defRPr sz="1400"/>
            </a:lvl2pPr>
            <a:lvl3pPr marL="914400" indent="0" algn="r">
              <a:buNone/>
              <a:defRPr sz="1400"/>
            </a:lvl3pPr>
            <a:lvl4pPr marL="1371600" indent="0" algn="r">
              <a:buNone/>
              <a:defRPr sz="1400"/>
            </a:lvl4pPr>
            <a:lvl5pPr marL="1828800" indent="0" algn="r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352666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799A8256-CD9F-3747-B6B0-7475B964944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7988" y="1268413"/>
            <a:ext cx="3629024" cy="4897437"/>
          </a:xfrm>
          <a:solidFill>
            <a:schemeClr val="bg2"/>
          </a:solidFill>
        </p:spPr>
        <p:txBody>
          <a:bodyPr lIns="180000" tIns="180000" rIns="216000" bIns="180000">
            <a:norm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400" b="0">
                <a:solidFill>
                  <a:schemeClr val="bg1"/>
                </a:solidFill>
              </a:defRPr>
            </a:lvl2pPr>
            <a:lvl3pPr marL="914400" indent="0">
              <a:buNone/>
              <a:defRPr sz="1400" b="0">
                <a:solidFill>
                  <a:schemeClr val="bg1"/>
                </a:solidFill>
              </a:defRPr>
            </a:lvl3pPr>
            <a:lvl4pPr marL="1371600" indent="0">
              <a:buNone/>
              <a:defRPr sz="1400" b="0">
                <a:solidFill>
                  <a:schemeClr val="bg1"/>
                </a:solidFill>
              </a:defRPr>
            </a:lvl4pPr>
            <a:lvl5pPr marL="1828800" indent="0">
              <a:buNone/>
              <a:defRPr sz="14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207A45-310E-7848-A4D5-2A2EFCC969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038600" y="1268413"/>
            <a:ext cx="7316788" cy="48974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C7D52B-3DCD-EF40-A4E3-CA1E501CA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30D948-197F-614F-A309-DA32460C6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A6E0-ACB3-C744-814F-68814E5220CF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CCFE1F78-7A0F-794F-AB6C-561EAABA1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0213" y="383414"/>
            <a:ext cx="8172000" cy="396000"/>
          </a:xfrm>
          <a:prstGeom prst="rect">
            <a:avLst/>
          </a:prstGeom>
        </p:spPr>
        <p:txBody>
          <a:bodyPr lIns="90000" rIns="0"/>
          <a:lstStyle>
            <a:lvl1pPr algn="r">
              <a:defRPr sz="20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0425F5BF-4477-AF4A-9A0B-DF5B5FC09A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76263" y="788272"/>
            <a:ext cx="8172000" cy="289161"/>
          </a:xfrm>
        </p:spPr>
        <p:txBody>
          <a:bodyPr rIns="0">
            <a:noAutofit/>
          </a:bodyPr>
          <a:lstStyle>
            <a:lvl1pPr marL="0" indent="0" algn="r">
              <a:buNone/>
              <a:defRPr sz="1600">
                <a:solidFill>
                  <a:schemeClr val="accent3"/>
                </a:solidFill>
                <a:latin typeface="+mj-lt"/>
              </a:defRPr>
            </a:lvl1pPr>
            <a:lvl2pPr marL="457200" indent="0" algn="r">
              <a:buNone/>
              <a:defRPr sz="1400"/>
            </a:lvl2pPr>
            <a:lvl3pPr marL="914400" indent="0" algn="r">
              <a:buNone/>
              <a:defRPr sz="1400"/>
            </a:lvl3pPr>
            <a:lvl4pPr marL="1371600" indent="0" algn="r">
              <a:buNone/>
              <a:defRPr sz="1400"/>
            </a:lvl4pPr>
            <a:lvl5pPr marL="1828800" indent="0" algn="r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1714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207A45-310E-7848-A4D5-2A2EFCC969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07988" y="2060574"/>
            <a:ext cx="10947400" cy="41052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799A8256-CD9F-3747-B6B0-7475B964944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79588" y="1268414"/>
            <a:ext cx="2743200" cy="4608512"/>
          </a:xfrm>
          <a:solidFill>
            <a:schemeClr val="tx1"/>
          </a:solidFill>
        </p:spPr>
        <p:txBody>
          <a:bodyPr lIns="180000" tIns="180000" rIns="216000" bIns="180000">
            <a:normAutofit/>
          </a:bodyPr>
          <a:lstStyle>
            <a:lvl1pPr marL="0" indent="0">
              <a:buNone/>
              <a:defRPr sz="1600" b="0">
                <a:solidFill>
                  <a:schemeClr val="bg1"/>
                </a:solidFill>
              </a:defRPr>
            </a:lvl1pPr>
            <a:lvl2pPr marL="457200" indent="0">
              <a:buNone/>
              <a:defRPr sz="1400" b="0">
                <a:solidFill>
                  <a:schemeClr val="bg1"/>
                </a:solidFill>
              </a:defRPr>
            </a:lvl2pPr>
            <a:lvl3pPr marL="914400" indent="0">
              <a:buNone/>
              <a:defRPr sz="1400" b="0">
                <a:solidFill>
                  <a:schemeClr val="bg1"/>
                </a:solidFill>
              </a:defRPr>
            </a:lvl3pPr>
            <a:lvl4pPr marL="1371600" indent="0">
              <a:buNone/>
              <a:defRPr sz="1400" b="0">
                <a:solidFill>
                  <a:schemeClr val="bg1"/>
                </a:solidFill>
              </a:defRPr>
            </a:lvl4pPr>
            <a:lvl5pPr marL="1828800" indent="0">
              <a:buNone/>
              <a:defRPr sz="14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C7D52B-3DCD-EF40-A4E3-CA1E501CA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30D948-197F-614F-A309-DA32460C6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A6E0-ACB3-C744-814F-68814E5220CF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F4132E2-254F-334C-9E32-5FA47CD6E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0213" y="383414"/>
            <a:ext cx="8172000" cy="396000"/>
          </a:xfrm>
          <a:prstGeom prst="rect">
            <a:avLst/>
          </a:prstGeom>
        </p:spPr>
        <p:txBody>
          <a:bodyPr lIns="90000" rIns="0"/>
          <a:lstStyle>
            <a:lvl1pPr algn="r">
              <a:defRPr sz="20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232D2696-58FB-C841-BA21-92367B8EB23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76263" y="788272"/>
            <a:ext cx="8172000" cy="289161"/>
          </a:xfrm>
        </p:spPr>
        <p:txBody>
          <a:bodyPr rIns="0">
            <a:noAutofit/>
          </a:bodyPr>
          <a:lstStyle>
            <a:lvl1pPr marL="0" indent="0" algn="r">
              <a:buNone/>
              <a:defRPr sz="1600">
                <a:solidFill>
                  <a:schemeClr val="accent3"/>
                </a:solidFill>
                <a:latin typeface="+mj-lt"/>
              </a:defRPr>
            </a:lvl1pPr>
            <a:lvl2pPr marL="457200" indent="0" algn="r">
              <a:buNone/>
              <a:defRPr sz="1400"/>
            </a:lvl2pPr>
            <a:lvl3pPr marL="914400" indent="0" algn="r">
              <a:buNone/>
              <a:defRPr sz="1400"/>
            </a:lvl3pPr>
            <a:lvl4pPr marL="1371600" indent="0" algn="r">
              <a:buNone/>
              <a:defRPr sz="1400"/>
            </a:lvl4pPr>
            <a:lvl5pPr marL="1828800" indent="0" algn="r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92667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Section divider smal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39EBF3-A304-F04E-8342-F357FC8743A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794760" y="2060575"/>
            <a:ext cx="7557452" cy="1992951"/>
          </a:xfrm>
        </p:spPr>
        <p:txBody>
          <a:bodyPr>
            <a:normAutofit/>
          </a:bodyPr>
          <a:lstStyle>
            <a:lvl1pPr marL="0" indent="0" algn="r">
              <a:buNone/>
              <a:defRPr sz="4800" b="1">
                <a:latin typeface="+mj-lt"/>
              </a:defRPr>
            </a:lvl1pPr>
          </a:lstStyle>
          <a:p>
            <a:pPr lvl="0"/>
            <a:r>
              <a:rPr lang="en-US" dirty="0"/>
              <a:t>Section divider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DF027CF-36A4-7546-9746-B0EB00F2F8E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794759" y="4437063"/>
            <a:ext cx="7557453" cy="738187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latin typeface="+mj-lt"/>
              </a:defRPr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177AF0E-3FBF-3C49-AEA0-AE8DC8E194B9}"/>
              </a:ext>
            </a:extLst>
          </p:cNvPr>
          <p:cNvSpPr txBox="1">
            <a:spLocks/>
          </p:cNvSpPr>
          <p:nvPr userDrawn="1"/>
        </p:nvSpPr>
        <p:spPr>
          <a:xfrm>
            <a:off x="407988" y="6176684"/>
            <a:ext cx="3403327" cy="410696"/>
          </a:xfrm>
          <a:prstGeom prst="rect">
            <a:avLst/>
          </a:prstGeom>
        </p:spPr>
        <p:txBody>
          <a:bodyPr lIns="0" anchor="b" anchorCtr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4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4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0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3pPr>
            <a:lvl4pPr marL="16573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4pPr>
            <a:lvl5pPr marL="21145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solidFill>
                  <a:schemeClr val="bg1"/>
                </a:solidFill>
              </a:rPr>
              <a:t>london.edu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1266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B84069-3119-6B4C-821D-3C2018FEF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281E6C-A841-2148-AC26-FF7B5B689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A6E0-ACB3-C744-814F-68814E5220C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D2DE192-AF76-A84C-982C-D8F941152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0213" y="383414"/>
            <a:ext cx="8172000" cy="396000"/>
          </a:xfrm>
          <a:prstGeom prst="rect">
            <a:avLst/>
          </a:prstGeom>
        </p:spPr>
        <p:txBody>
          <a:bodyPr lIns="90000" rIns="0"/>
          <a:lstStyle>
            <a:lvl1pPr algn="r">
              <a:defRPr sz="20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D681F134-00E6-BF4B-BE6F-46F8D4DF2B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76263" y="788272"/>
            <a:ext cx="8172000" cy="289161"/>
          </a:xfrm>
        </p:spPr>
        <p:txBody>
          <a:bodyPr rIns="0">
            <a:noAutofit/>
          </a:bodyPr>
          <a:lstStyle>
            <a:lvl1pPr marL="0" indent="0" algn="r">
              <a:buNone/>
              <a:defRPr sz="1600">
                <a:solidFill>
                  <a:schemeClr val="accent3"/>
                </a:solidFill>
                <a:latin typeface="+mj-lt"/>
              </a:defRPr>
            </a:lvl1pPr>
            <a:lvl2pPr marL="457200" indent="0" algn="r">
              <a:buNone/>
              <a:defRPr sz="1400"/>
            </a:lvl2pPr>
            <a:lvl3pPr marL="914400" indent="0" algn="r">
              <a:buNone/>
              <a:defRPr sz="1400"/>
            </a:lvl3pPr>
            <a:lvl4pPr marL="1371600" indent="0" algn="r">
              <a:buNone/>
              <a:defRPr sz="1400"/>
            </a:lvl4pPr>
            <a:lvl5pPr marL="1828800" indent="0" algn="r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41128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B84069-3119-6B4C-821D-3C2018FEF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281E6C-A841-2148-AC26-FF7B5B689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A6E0-ACB3-C744-814F-68814E5220C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0946596-E589-F841-B981-52B93611944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7988" y="1268413"/>
            <a:ext cx="10944225" cy="4897437"/>
          </a:xfrm>
        </p:spPr>
        <p:txBody>
          <a:bodyPr lIns="0" tIns="72000" rIns="0" bIns="72000" numCol="1" spcCol="36000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E8DE5C75-2CE1-6E4F-90A0-4170955CB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0213" y="383414"/>
            <a:ext cx="8172000" cy="396000"/>
          </a:xfrm>
          <a:prstGeom prst="rect">
            <a:avLst/>
          </a:prstGeom>
        </p:spPr>
        <p:txBody>
          <a:bodyPr lIns="90000" rIns="0"/>
          <a:lstStyle>
            <a:lvl1pPr algn="r">
              <a:defRPr sz="20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8CD8E9BA-D352-3143-85E4-AB805A2C28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76263" y="788272"/>
            <a:ext cx="8172000" cy="289161"/>
          </a:xfrm>
        </p:spPr>
        <p:txBody>
          <a:bodyPr rIns="0">
            <a:noAutofit/>
          </a:bodyPr>
          <a:lstStyle>
            <a:lvl1pPr marL="0" indent="0" algn="r">
              <a:buNone/>
              <a:defRPr sz="1600">
                <a:solidFill>
                  <a:schemeClr val="accent3"/>
                </a:solidFill>
                <a:latin typeface="+mj-lt"/>
              </a:defRPr>
            </a:lvl1pPr>
            <a:lvl2pPr marL="457200" indent="0" algn="r">
              <a:buNone/>
              <a:defRPr sz="1400"/>
            </a:lvl2pPr>
            <a:lvl3pPr marL="914400" indent="0" algn="r">
              <a:buNone/>
              <a:defRPr sz="1400"/>
            </a:lvl3pPr>
            <a:lvl4pPr marL="1371600" indent="0" algn="r">
              <a:buNone/>
              <a:defRPr sz="1400"/>
            </a:lvl4pPr>
            <a:lvl5pPr marL="1828800" indent="0" algn="r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0628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Title and bullets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B84069-3119-6B4C-821D-3C2018FEF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281E6C-A841-2148-AC26-FF7B5B689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A6E0-ACB3-C744-814F-68814E5220C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0B0295C9-1AD1-324E-B5FE-BDEC825AF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0213" y="383414"/>
            <a:ext cx="8172000" cy="396000"/>
          </a:xfrm>
          <a:prstGeom prst="rect">
            <a:avLst/>
          </a:prstGeom>
        </p:spPr>
        <p:txBody>
          <a:bodyPr lIns="90000" rIns="0"/>
          <a:lstStyle>
            <a:lvl1pPr algn="r">
              <a:defRPr sz="20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C2008BAE-FDB4-1041-9A3F-DD7CF1248BE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76263" y="788272"/>
            <a:ext cx="8172000" cy="289161"/>
          </a:xfrm>
        </p:spPr>
        <p:txBody>
          <a:bodyPr rIns="0">
            <a:noAutofit/>
          </a:bodyPr>
          <a:lstStyle>
            <a:lvl1pPr marL="0" indent="0" algn="r">
              <a:buNone/>
              <a:defRPr sz="1600">
                <a:solidFill>
                  <a:schemeClr val="accent3"/>
                </a:solidFill>
                <a:latin typeface="+mj-lt"/>
              </a:defRPr>
            </a:lvl1pPr>
            <a:lvl2pPr marL="457200" indent="0" algn="r">
              <a:buNone/>
              <a:defRPr sz="1400"/>
            </a:lvl2pPr>
            <a:lvl3pPr marL="914400" indent="0" algn="r">
              <a:buNone/>
              <a:defRPr sz="1400"/>
            </a:lvl3pPr>
            <a:lvl4pPr marL="1371600" indent="0" algn="r">
              <a:buNone/>
              <a:defRPr sz="1400"/>
            </a:lvl4pPr>
            <a:lvl5pPr marL="1828800" indent="0" algn="r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E3E711A2-8079-A94C-A4C6-85D3818097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7988" y="1268413"/>
            <a:ext cx="10944225" cy="4897437"/>
          </a:xfrm>
        </p:spPr>
        <p:txBody>
          <a:bodyPr lIns="0" tIns="72000" rIns="0" bIns="72000" numCol="1" spcCol="360000">
            <a:normAutofit/>
          </a:bodyPr>
          <a:lstStyle>
            <a:lvl1pPr marL="285750" indent="-285750">
              <a:buFont typeface="Courier New" panose="02070309020205020404" pitchFamily="49" charset="0"/>
              <a:buChar char="o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5211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3B81F-8947-7943-9391-E3BF0FB541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8" y="1268413"/>
            <a:ext cx="10945812" cy="4897437"/>
          </a:xfrm>
        </p:spPr>
        <p:txBody>
          <a:bodyPr lIns="0" tIns="72000" rIns="0" bIns="72000">
            <a:normAutofit/>
          </a:bodyPr>
          <a:lstStyle>
            <a:lvl1pPr marL="0" indent="0">
              <a:buNone/>
              <a:defRPr sz="1600">
                <a:latin typeface="+mn-lt"/>
              </a:defRPr>
            </a:lvl1pPr>
            <a:lvl2pPr marL="457200" indent="0">
              <a:buNone/>
              <a:defRPr sz="1200">
                <a:latin typeface="+mn-lt"/>
              </a:defRPr>
            </a:lvl2pPr>
            <a:lvl3pPr marL="914400" indent="0">
              <a:buNone/>
              <a:defRPr sz="1200">
                <a:latin typeface="+mn-lt"/>
              </a:defRPr>
            </a:lvl3pPr>
            <a:lvl4pPr marL="1371600" indent="0">
              <a:buNone/>
              <a:defRPr sz="1200">
                <a:latin typeface="+mn-lt"/>
              </a:defRPr>
            </a:lvl4pPr>
            <a:lvl5pPr marL="1828800" indent="0">
              <a:buNone/>
              <a:defRPr sz="1200">
                <a:latin typeface="+mn-lt"/>
              </a:defRPr>
            </a:lvl5pPr>
            <a:lvl6pPr marL="2286000" indent="0">
              <a:buNone/>
              <a:defRPr sz="1200">
                <a:latin typeface="+mn-lt"/>
              </a:defRPr>
            </a:lvl6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F1863-FE2B-3847-B8BE-AA19C95F6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23786-EC82-D244-8EA4-4E433357F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A6E0-ACB3-C744-814F-68814E5220C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3A5930E-8D75-AA4A-B6D8-DE63A7CFE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0213" y="383414"/>
            <a:ext cx="8172000" cy="396000"/>
          </a:xfrm>
          <a:prstGeom prst="rect">
            <a:avLst/>
          </a:prstGeom>
        </p:spPr>
        <p:txBody>
          <a:bodyPr lIns="90000" rIns="0"/>
          <a:lstStyle>
            <a:lvl1pPr algn="r">
              <a:defRPr sz="20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800D5514-CA9E-CA4D-9B5E-C5C6E1ACFF9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76263" y="788272"/>
            <a:ext cx="8172000" cy="289161"/>
          </a:xfrm>
        </p:spPr>
        <p:txBody>
          <a:bodyPr rIns="0">
            <a:noAutofit/>
          </a:bodyPr>
          <a:lstStyle>
            <a:lvl1pPr marL="0" indent="0" algn="r">
              <a:buNone/>
              <a:defRPr sz="1600">
                <a:solidFill>
                  <a:schemeClr val="accent3"/>
                </a:solidFill>
                <a:latin typeface="+mj-lt"/>
              </a:defRPr>
            </a:lvl1pPr>
            <a:lvl2pPr marL="457200" indent="0" algn="r">
              <a:buNone/>
              <a:defRPr sz="1400"/>
            </a:lvl2pPr>
            <a:lvl3pPr marL="914400" indent="0" algn="r">
              <a:buNone/>
              <a:defRPr sz="1400"/>
            </a:lvl3pPr>
            <a:lvl4pPr marL="1371600" indent="0" algn="r">
              <a:buNone/>
              <a:defRPr sz="1400"/>
            </a:lvl4pPr>
            <a:lvl5pPr marL="1828800" indent="0" algn="r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08413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00E96-188B-0C4B-87FF-DACD057604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7988" y="1268413"/>
            <a:ext cx="5400000" cy="489743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CE236E-06BC-E04B-ADA3-6884696732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48263" y="1268413"/>
            <a:ext cx="5400000" cy="489743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B147C2-C695-A744-8D7E-823C9A35C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F78481-ED1B-5843-934B-5B18805DD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A6E0-ACB3-C744-814F-68814E5220C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93775E9-5C01-1742-9953-68C840F10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0213" y="383414"/>
            <a:ext cx="8172000" cy="396000"/>
          </a:xfrm>
          <a:prstGeom prst="rect">
            <a:avLst/>
          </a:prstGeom>
        </p:spPr>
        <p:txBody>
          <a:bodyPr lIns="90000" rIns="0"/>
          <a:lstStyle>
            <a:lvl1pPr algn="r">
              <a:defRPr sz="20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A63E2888-93BF-CD42-A0DA-0DFFDEA5BA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76263" y="788272"/>
            <a:ext cx="8172000" cy="289161"/>
          </a:xfrm>
        </p:spPr>
        <p:txBody>
          <a:bodyPr rIns="0">
            <a:noAutofit/>
          </a:bodyPr>
          <a:lstStyle>
            <a:lvl1pPr marL="0" indent="0" algn="r">
              <a:buNone/>
              <a:defRPr sz="1600">
                <a:solidFill>
                  <a:schemeClr val="accent3"/>
                </a:solidFill>
                <a:latin typeface="+mj-lt"/>
              </a:defRPr>
            </a:lvl1pPr>
            <a:lvl2pPr marL="457200" indent="0" algn="r">
              <a:buNone/>
              <a:defRPr sz="1400"/>
            </a:lvl2pPr>
            <a:lvl3pPr marL="914400" indent="0" algn="r">
              <a:buNone/>
              <a:defRPr sz="1400"/>
            </a:lvl3pPr>
            <a:lvl4pPr marL="1371600" indent="0" algn="r">
              <a:buNone/>
              <a:defRPr sz="1400"/>
            </a:lvl4pPr>
            <a:lvl5pPr marL="1828800" indent="0" algn="r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9940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1B7143-21D9-DD48-BA3E-1227E17F97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7988" y="1267199"/>
            <a:ext cx="5400000" cy="793375"/>
          </a:xfrm>
        </p:spPr>
        <p:txBody>
          <a:bodyPr anchor="t" anchorCtr="0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D17054-5FCF-D840-90F8-57B10759E7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7988" y="2060575"/>
            <a:ext cx="5400000" cy="41052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B20495-9155-A445-81A0-0750077E80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52213" y="1268413"/>
            <a:ext cx="5400000" cy="792161"/>
          </a:xfrm>
        </p:spPr>
        <p:txBody>
          <a:bodyPr anchor="t" anchorCtr="0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79709A-9ADC-404E-AA36-BCB5A2FF6B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52213" y="2060575"/>
            <a:ext cx="5400000" cy="41052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AA263B-CB05-2941-B069-FCD1CBB1A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BDB269-3B65-174D-8508-02038C9F7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A6E0-ACB3-C744-814F-68814E5220C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BEB439C4-AE46-EA48-962B-C69136F40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0213" y="383414"/>
            <a:ext cx="8172000" cy="396000"/>
          </a:xfrm>
          <a:prstGeom prst="rect">
            <a:avLst/>
          </a:prstGeom>
        </p:spPr>
        <p:txBody>
          <a:bodyPr lIns="90000" rIns="0"/>
          <a:lstStyle>
            <a:lvl1pPr algn="r">
              <a:defRPr sz="20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8B228E1B-6D10-504C-BE9E-D808137DE5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76263" y="788272"/>
            <a:ext cx="8172000" cy="289161"/>
          </a:xfrm>
        </p:spPr>
        <p:txBody>
          <a:bodyPr rIns="0">
            <a:noAutofit/>
          </a:bodyPr>
          <a:lstStyle>
            <a:lvl1pPr marL="0" indent="0" algn="r">
              <a:buNone/>
              <a:defRPr sz="1600">
                <a:solidFill>
                  <a:schemeClr val="accent3"/>
                </a:solidFill>
                <a:latin typeface="+mj-lt"/>
              </a:defRPr>
            </a:lvl1pPr>
            <a:lvl2pPr marL="457200" indent="0" algn="r">
              <a:buNone/>
              <a:defRPr sz="1400"/>
            </a:lvl2pPr>
            <a:lvl3pPr marL="914400" indent="0" algn="r">
              <a:buNone/>
              <a:defRPr sz="1400"/>
            </a:lvl3pPr>
            <a:lvl4pPr marL="1371600" indent="0" algn="r">
              <a:buNone/>
              <a:defRPr sz="1400"/>
            </a:lvl4pPr>
            <a:lvl5pPr marL="1828800" indent="0" algn="r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54182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x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207A45-310E-7848-A4D5-2A2EFCC969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53000" y="1268413"/>
            <a:ext cx="6402388" cy="45926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55737C-DB26-4D4E-BBC7-6B49B82346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07988" y="1268413"/>
            <a:ext cx="4364037" cy="46005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C7D52B-3DCD-EF40-A4E3-CA1E501CA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30D948-197F-614F-A309-DA32460C6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A6E0-ACB3-C744-814F-68814E5220C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7FB86D5F-59B1-B04A-AD5E-C774658FE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0213" y="383414"/>
            <a:ext cx="8172000" cy="396000"/>
          </a:xfrm>
          <a:prstGeom prst="rect">
            <a:avLst/>
          </a:prstGeom>
        </p:spPr>
        <p:txBody>
          <a:bodyPr lIns="90000" rIns="0"/>
          <a:lstStyle>
            <a:lvl1pPr algn="r">
              <a:defRPr sz="20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226C25D-0963-C64B-A09E-D610F71F2FF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76263" y="788272"/>
            <a:ext cx="8172000" cy="289161"/>
          </a:xfrm>
        </p:spPr>
        <p:txBody>
          <a:bodyPr rIns="0">
            <a:noAutofit/>
          </a:bodyPr>
          <a:lstStyle>
            <a:lvl1pPr marL="0" indent="0" algn="r">
              <a:buNone/>
              <a:defRPr sz="1600">
                <a:solidFill>
                  <a:schemeClr val="accent3"/>
                </a:solidFill>
                <a:latin typeface="+mj-lt"/>
              </a:defRPr>
            </a:lvl1pPr>
            <a:lvl2pPr marL="457200" indent="0" algn="r">
              <a:buNone/>
              <a:defRPr sz="1400"/>
            </a:lvl2pPr>
            <a:lvl3pPr marL="914400" indent="0" algn="r">
              <a:buNone/>
              <a:defRPr sz="1400"/>
            </a:lvl3pPr>
            <a:lvl4pPr marL="1371600" indent="0" algn="r">
              <a:buNone/>
              <a:defRPr sz="1400"/>
            </a:lvl4pPr>
            <a:lvl5pPr marL="1828800" indent="0" algn="r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8336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41AF07-C2D7-B04F-9930-63B44BDE8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7988" y="1268413"/>
            <a:ext cx="10945812" cy="48974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797C5F-8193-8D42-A34F-7C7632EC54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7150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1A88F4-BEC4-CF45-AFAB-4DF6082266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85800" y="6303993"/>
            <a:ext cx="468000" cy="3240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</a:defRPr>
            </a:lvl1pPr>
          </a:lstStyle>
          <a:p>
            <a:fld id="{5BB898F2-C1A7-3248-94F8-7C3EE534679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A7AFB064-0CE3-4542-96E0-1B4C54BB2C07}"/>
              </a:ext>
            </a:extLst>
          </p:cNvPr>
          <p:cNvSpPr txBox="1">
            <a:spLocks/>
          </p:cNvSpPr>
          <p:nvPr userDrawn="1"/>
        </p:nvSpPr>
        <p:spPr>
          <a:xfrm>
            <a:off x="407988" y="6176684"/>
            <a:ext cx="3403327" cy="410696"/>
          </a:xfrm>
          <a:prstGeom prst="rect">
            <a:avLst/>
          </a:prstGeom>
        </p:spPr>
        <p:txBody>
          <a:bodyPr lIns="0" anchor="b" anchorCtr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4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4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0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3pPr>
            <a:lvl4pPr marL="16573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4pPr>
            <a:lvl5pPr marL="21145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london.edu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889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1" r:id="rId3"/>
    <p:sldLayoutId id="2147483666" r:id="rId4"/>
    <p:sldLayoutId id="2147483667" r:id="rId5"/>
    <p:sldLayoutId id="2147483650" r:id="rId6"/>
    <p:sldLayoutId id="2147483652" r:id="rId7"/>
    <p:sldLayoutId id="2147483653" r:id="rId8"/>
    <p:sldLayoutId id="2147483657" r:id="rId9"/>
    <p:sldLayoutId id="2147483663" r:id="rId10"/>
    <p:sldLayoutId id="2147483664" r:id="rId11"/>
    <p:sldLayoutId id="2147483665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Font typeface="Courier New" panose="02070309020205020404" pitchFamily="49" charset="0"/>
        <a:buChar char="o"/>
        <a:defRPr sz="28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151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orient="horz" pos="278" userDrawn="1">
          <p15:clr>
            <a:srgbClr val="F26B43"/>
          </p15:clr>
        </p15:guide>
        <p15:guide id="4" pos="257" userDrawn="1">
          <p15:clr>
            <a:srgbClr val="F26B43"/>
          </p15:clr>
        </p15:guide>
        <p15:guide id="5" orient="horz" pos="2795" userDrawn="1">
          <p15:clr>
            <a:srgbClr val="F26B43"/>
          </p15:clr>
        </p15:guide>
        <p15:guide id="6" orient="horz" pos="4110" userDrawn="1">
          <p15:clr>
            <a:srgbClr val="F26B43"/>
          </p15:clr>
        </p15:guide>
        <p15:guide id="7" orient="horz" pos="1298" userDrawn="1">
          <p15:clr>
            <a:srgbClr val="F26B43"/>
          </p15:clr>
        </p15:guide>
        <p15:guide id="8" orient="horz" pos="3884" userDrawn="1">
          <p15:clr>
            <a:srgbClr val="F26B43"/>
          </p15:clr>
        </p15:guide>
        <p15:guide id="9" orient="horz" pos="799" userDrawn="1">
          <p15:clr>
            <a:srgbClr val="F26B43"/>
          </p15:clr>
        </p15:guide>
        <p15:guide id="10" orient="horz" pos="3702" userDrawn="1">
          <p15:clr>
            <a:srgbClr val="F26B43"/>
          </p15:clr>
        </p15:guide>
        <p15:guide id="11" orient="horz" pos="22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ondon.edu/summer_school" TargetMode="Externa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ndon.edu/" TargetMode="External"/><Relationship Id="rId2" Type="http://schemas.openxmlformats.org/officeDocument/2006/relationships/hyperlink" Target="mailto:sgolubeva@london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ondon.edu/summer_schoo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587DD-1299-154C-937C-2D57F3737B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9800" y="1594231"/>
            <a:ext cx="9144000" cy="2237291"/>
          </a:xfrm>
        </p:spPr>
        <p:txBody>
          <a:bodyPr/>
          <a:lstStyle/>
          <a:p>
            <a:r>
              <a:rPr lang="en-GB" dirty="0"/>
              <a:t>Entrepreneurship Summer School</a:t>
            </a:r>
            <a:br>
              <a:rPr lang="en-GB" dirty="0"/>
            </a:br>
            <a:r>
              <a:rPr lang="en-GB" sz="4400" dirty="0"/>
              <a:t>Rupert Merson &amp; George Davies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A2CBE6-1B72-6846-AC47-BE55EA5069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altLang="en-US" sz="4000" dirty="0"/>
              <a:t>July – September 2025</a:t>
            </a:r>
          </a:p>
        </p:txBody>
      </p:sp>
    </p:spTree>
    <p:extLst>
      <p:ext uri="{BB962C8B-B14F-4D97-AF65-F5344CB8AC3E}">
        <p14:creationId xmlns:p14="http://schemas.microsoft.com/office/powerpoint/2010/main" val="3484559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A6E0-ACB3-C744-814F-68814E5220CF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600" b="1" dirty="0"/>
              <a:t>Overview of ESS</a:t>
            </a:r>
            <a:r>
              <a:rPr lang="en-US" altLang="en-US" sz="3600" b="1" dirty="0"/>
              <a:t> 2025</a:t>
            </a:r>
            <a:endParaRPr lang="en-GB" sz="3600" b="1" dirty="0"/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860438E4-F8A3-49DB-A6DA-3DE0BE1D13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560478"/>
              </p:ext>
            </p:extLst>
          </p:nvPr>
        </p:nvGraphicFramePr>
        <p:xfrm>
          <a:off x="723317" y="1818624"/>
          <a:ext cx="10628896" cy="2778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9294">
                  <a:extLst>
                    <a:ext uri="{9D8B030D-6E8A-4147-A177-3AD203B41FA5}">
                      <a16:colId xmlns:a16="http://schemas.microsoft.com/office/drawing/2014/main" val="2618308995"/>
                    </a:ext>
                  </a:extLst>
                </a:gridCol>
                <a:gridCol w="5339602">
                  <a:extLst>
                    <a:ext uri="{9D8B030D-6E8A-4147-A177-3AD203B41FA5}">
                      <a16:colId xmlns:a16="http://schemas.microsoft.com/office/drawing/2014/main" val="2862643382"/>
                    </a:ext>
                  </a:extLst>
                </a:gridCol>
              </a:tblGrid>
              <a:tr h="41310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7238168"/>
                  </a:ext>
                </a:extLst>
              </a:tr>
              <a:tr h="413103">
                <a:tc>
                  <a:txBody>
                    <a:bodyPr/>
                    <a:lstStyle/>
                    <a:p>
                      <a:r>
                        <a:rPr lang="en-US" altLang="en-US" sz="1800" dirty="0"/>
                        <a:t>Application deadline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solidFill>
                            <a:srgbClr val="FF0000"/>
                          </a:solidFill>
                        </a:rPr>
                        <a:t>12th May 2025 23:59 UK time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5267880"/>
                  </a:ext>
                </a:extLst>
              </a:tr>
              <a:tr h="413103">
                <a:tc>
                  <a:txBody>
                    <a:bodyPr/>
                    <a:lstStyle/>
                    <a:p>
                      <a:r>
                        <a:rPr lang="en-US" altLang="en-US" sz="1800" dirty="0"/>
                        <a:t>Block week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dirty="0">
                          <a:solidFill>
                            <a:srgbClr val="FF0000"/>
                          </a:solidFill>
                        </a:rPr>
                        <a:t>14</a:t>
                      </a:r>
                      <a:r>
                        <a:rPr lang="en-US" altLang="en-US" sz="1800" baseline="30000" dirty="0">
                          <a:solidFill>
                            <a:srgbClr val="FF0000"/>
                          </a:solidFill>
                        </a:rPr>
                        <a:t>th</a:t>
                      </a:r>
                      <a:r>
                        <a:rPr lang="en-US" altLang="en-US" sz="1800" dirty="0">
                          <a:solidFill>
                            <a:srgbClr val="FF0000"/>
                          </a:solidFill>
                        </a:rPr>
                        <a:t> –18</a:t>
                      </a:r>
                      <a:r>
                        <a:rPr lang="en-US" altLang="en-US" sz="1800" baseline="30000" dirty="0">
                          <a:solidFill>
                            <a:srgbClr val="FF0000"/>
                          </a:solidFill>
                        </a:rPr>
                        <a:t>th</a:t>
                      </a:r>
                      <a:r>
                        <a:rPr lang="en-US" altLang="en-US" sz="1800" dirty="0">
                          <a:solidFill>
                            <a:srgbClr val="FF0000"/>
                          </a:solidFill>
                        </a:rPr>
                        <a:t> July 2025 </a:t>
                      </a:r>
                      <a:r>
                        <a:rPr lang="en-GB" altLang="en-US" sz="1200" dirty="0"/>
                        <a:t>(Monday - Friday)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4592857"/>
                  </a:ext>
                </a:extLst>
              </a:tr>
              <a:tr h="413103">
                <a:tc>
                  <a:txBody>
                    <a:bodyPr/>
                    <a:lstStyle/>
                    <a:p>
                      <a:r>
                        <a:rPr lang="en-US" altLang="en-US" sz="1800" dirty="0"/>
                        <a:t>Block Weekend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altLang="en-US" sz="1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r>
                        <a:rPr lang="en-GB" altLang="en-US" sz="1800" kern="1200" baseline="300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GB" altLang="en-US" sz="1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July </a:t>
                      </a:r>
                      <a:r>
                        <a:rPr lang="en-GB" altLang="en-US" sz="1800" dirty="0">
                          <a:solidFill>
                            <a:srgbClr val="FF0000"/>
                          </a:solidFill>
                        </a:rPr>
                        <a:t>– 2</a:t>
                      </a:r>
                      <a:r>
                        <a:rPr lang="en-GB" altLang="en-US" sz="1800" baseline="30000" dirty="0">
                          <a:solidFill>
                            <a:srgbClr val="FF0000"/>
                          </a:solidFill>
                        </a:rPr>
                        <a:t>nd</a:t>
                      </a:r>
                      <a:r>
                        <a:rPr lang="en-GB" altLang="en-US" sz="1800" dirty="0">
                          <a:solidFill>
                            <a:srgbClr val="FF0000"/>
                          </a:solidFill>
                        </a:rPr>
                        <a:t> August 2025 </a:t>
                      </a:r>
                      <a:r>
                        <a:rPr lang="en-GB" altLang="en-US" sz="1200" dirty="0">
                          <a:solidFill>
                            <a:schemeClr val="tx1"/>
                          </a:solidFill>
                        </a:rPr>
                        <a:t>(Thursday – Saturday)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2737"/>
                  </a:ext>
                </a:extLst>
              </a:tr>
              <a:tr h="413103">
                <a:tc>
                  <a:txBody>
                    <a:bodyPr/>
                    <a:lstStyle/>
                    <a:p>
                      <a:r>
                        <a:rPr lang="en-GB" altLang="en-US" sz="1800" dirty="0"/>
                        <a:t>Field-based research on opportunity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solidFill>
                            <a:srgbClr val="FF0000"/>
                          </a:solidFill>
                        </a:rPr>
                        <a:t>Mid-July through mid-September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2884117"/>
                  </a:ext>
                </a:extLst>
              </a:tr>
              <a:tr h="713027">
                <a:tc>
                  <a:txBody>
                    <a:bodyPr/>
                    <a:lstStyle/>
                    <a:p>
                      <a:r>
                        <a:rPr lang="en-US" altLang="en-US" sz="1800" dirty="0"/>
                        <a:t>Final presentations, course wrap-up, and awards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1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GB" altLang="en-US" sz="1800" kern="1200" baseline="300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GB" altLang="en-US" sz="1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altLang="en-US" sz="1800" dirty="0">
                          <a:solidFill>
                            <a:srgbClr val="FF0000"/>
                          </a:solidFill>
                        </a:rPr>
                        <a:t>- 6</a:t>
                      </a:r>
                      <a:r>
                        <a:rPr lang="en-GB" altLang="en-US" sz="1800" baseline="30000" dirty="0">
                          <a:solidFill>
                            <a:srgbClr val="FF0000"/>
                          </a:solidFill>
                        </a:rPr>
                        <a:t>th</a:t>
                      </a:r>
                      <a:r>
                        <a:rPr lang="en-GB" altLang="en-US" sz="1800" dirty="0">
                          <a:solidFill>
                            <a:srgbClr val="FF0000"/>
                          </a:solidFill>
                        </a:rPr>
                        <a:t> September 2025 </a:t>
                      </a:r>
                      <a:r>
                        <a:rPr lang="en-GB" altLang="en-US" sz="1200" dirty="0"/>
                        <a:t>(Friday &amp; Saturday)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678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7745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0D00EF-92CA-E14E-974B-520838357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A6E0-ACB3-C744-814F-68814E5220CF}" type="slidenum">
              <a:rPr lang="en-US" smtClean="0"/>
              <a:t>11</a:t>
            </a:fld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3FB5AD54-1D2E-6043-8D01-66E6507AD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3811" y="571183"/>
            <a:ext cx="8980802" cy="375538"/>
          </a:xfrm>
        </p:spPr>
        <p:txBody>
          <a:bodyPr/>
          <a:lstStyle/>
          <a:p>
            <a:r>
              <a:rPr lang="en-GB" altLang="en-US" sz="3600" b="1" dirty="0"/>
              <a:t>Next Steps to Join Summer School</a:t>
            </a:r>
            <a:r>
              <a:rPr lang="en-US" altLang="en-US" sz="3600" b="1" dirty="0"/>
              <a:t> 2025</a:t>
            </a:r>
            <a:br>
              <a:rPr lang="en-US" sz="3600" b="1" dirty="0"/>
            </a:br>
            <a:r>
              <a:rPr lang="en-GB" altLang="en-US" sz="3600" b="1" dirty="0"/>
              <a:t> </a:t>
            </a:r>
            <a:br>
              <a:rPr lang="en-GB" altLang="en-US" sz="3600" dirty="0"/>
            </a:br>
            <a:endParaRPr lang="en-US" sz="3600" dirty="0"/>
          </a:p>
        </p:txBody>
      </p:sp>
      <p:sp>
        <p:nvSpPr>
          <p:cNvPr id="12" name="Text Placeholder 5"/>
          <p:cNvSpPr txBox="1">
            <a:spLocks/>
          </p:cNvSpPr>
          <p:nvPr/>
        </p:nvSpPr>
        <p:spPr>
          <a:xfrm>
            <a:off x="429768" y="1700784"/>
            <a:ext cx="10922445" cy="2697480"/>
          </a:xfrm>
          <a:prstGeom prst="rect">
            <a:avLst/>
          </a:prstGeom>
        </p:spPr>
        <p:txBody>
          <a:bodyPr vert="horz" lIns="91440" tIns="45720" rIns="0" bIns="45720" rtlCol="0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Courier New" panose="02070309020205020404" pitchFamily="49" charset="0"/>
              <a:buNone/>
              <a:defRPr sz="1600" b="0" i="0" kern="1200">
                <a:solidFill>
                  <a:schemeClr val="accent3"/>
                </a:solidFill>
                <a:latin typeface="+mj-lt"/>
                <a:ea typeface="+mn-ea"/>
                <a:cs typeface="+mn-cs"/>
              </a:defRPr>
            </a:lvl1pPr>
            <a:lvl2pPr marL="457200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None/>
              <a:defRPr sz="14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None/>
              <a:defRPr sz="14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None/>
              <a:defRPr sz="14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None/>
              <a:defRPr sz="14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altLang="en-US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Submit your </a:t>
            </a:r>
            <a:r>
              <a:rPr lang="en-US" altLang="en-US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CV, </a:t>
            </a:r>
            <a:r>
              <a:rPr lang="en-GB" altLang="en-US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personal mission statement</a:t>
            </a:r>
            <a:r>
              <a:rPr lang="en-US" altLang="en-US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GB" altLang="en-US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altLang="en-US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opportunity overview</a:t>
            </a:r>
            <a:r>
              <a:rPr lang="en-GB" altLang="en-US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per ESS website, </a:t>
            </a:r>
            <a:r>
              <a:rPr lang="en-GB" altLang="en-US" sz="26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 May 2025</a:t>
            </a:r>
            <a:endParaRPr lang="en-US" altLang="en-US" sz="26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08114" lvl="3" indent="-457200" algn="l"/>
            <a:r>
              <a:rPr lang="en-GB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- Open for and accepting applications now.</a:t>
            </a:r>
          </a:p>
          <a:p>
            <a:pPr marL="1008114" lvl="3" indent="-457200" algn="l"/>
            <a:r>
              <a:rPr lang="en-GB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- First-come, first-served until April 30th then allocated on merit.</a:t>
            </a:r>
          </a:p>
          <a:p>
            <a:pPr marL="550914" lvl="3" algn="l"/>
            <a:r>
              <a:rPr lang="en-GB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- Limited to 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60 (of which ~10% external)</a:t>
            </a:r>
            <a:endParaRPr lang="en-GB" alt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 Placeholder 5"/>
          <p:cNvSpPr txBox="1">
            <a:spLocks/>
          </p:cNvSpPr>
          <p:nvPr/>
        </p:nvSpPr>
        <p:spPr>
          <a:xfrm>
            <a:off x="582168" y="4297680"/>
            <a:ext cx="10922445" cy="1844040"/>
          </a:xfrm>
          <a:prstGeom prst="rect">
            <a:avLst/>
          </a:prstGeom>
        </p:spPr>
        <p:txBody>
          <a:bodyPr vert="horz" lIns="91440" tIns="45720" rIns="0" bIns="45720" rtlCol="0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Courier New" panose="02070309020205020404" pitchFamily="49" charset="0"/>
              <a:buNone/>
              <a:defRPr sz="1600" b="0" i="0" kern="1200">
                <a:solidFill>
                  <a:schemeClr val="accent3"/>
                </a:solidFill>
                <a:latin typeface="+mj-lt"/>
                <a:ea typeface="+mn-ea"/>
                <a:cs typeface="+mn-cs"/>
              </a:defRPr>
            </a:lvl1pPr>
            <a:lvl2pPr marL="457200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None/>
              <a:defRPr sz="14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None/>
              <a:defRPr sz="14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None/>
              <a:defRPr sz="14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None/>
              <a:defRPr sz="14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altLang="en-US" sz="2800" dirty="0"/>
          </a:p>
        </p:txBody>
      </p:sp>
      <p:sp>
        <p:nvSpPr>
          <p:cNvPr id="14" name="Text Placeholder 5"/>
          <p:cNvSpPr txBox="1">
            <a:spLocks/>
          </p:cNvSpPr>
          <p:nvPr/>
        </p:nvSpPr>
        <p:spPr>
          <a:xfrm>
            <a:off x="371856" y="4532511"/>
            <a:ext cx="10922445" cy="1740407"/>
          </a:xfrm>
          <a:prstGeom prst="rect">
            <a:avLst/>
          </a:prstGeom>
        </p:spPr>
        <p:txBody>
          <a:bodyPr vert="horz" lIns="91440" tIns="45720" rIns="0" bIns="45720" rtlCol="0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Courier New" panose="02070309020205020404" pitchFamily="49" charset="0"/>
              <a:buNone/>
              <a:defRPr sz="1600" b="0" i="0" kern="1200">
                <a:solidFill>
                  <a:schemeClr val="accent3"/>
                </a:solidFill>
                <a:latin typeface="+mj-lt"/>
                <a:ea typeface="+mn-ea"/>
                <a:cs typeface="+mn-cs"/>
              </a:defRPr>
            </a:lvl1pPr>
            <a:lvl2pPr marL="457200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None/>
              <a:defRPr sz="14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None/>
              <a:defRPr sz="14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None/>
              <a:defRPr sz="14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None/>
              <a:defRPr sz="14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altLang="en-US" sz="3000" dirty="0">
                <a:solidFill>
                  <a:schemeClr val="tx1"/>
                </a:solidFill>
              </a:rPr>
              <a:t>See: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altLang="en-US" sz="2400" dirty="0">
                <a:solidFill>
                  <a:schemeClr val="tx1"/>
                </a:solidFill>
                <a:hlinkClick r:id="rId2"/>
              </a:rPr>
              <a:t>www.london.edu/summer_school</a:t>
            </a:r>
            <a:endParaRPr lang="en-GB" altLang="en-US" sz="2400" dirty="0">
              <a:solidFill>
                <a:schemeClr val="tx1"/>
              </a:solidFill>
            </a:endParaRPr>
          </a:p>
          <a:p>
            <a:pPr algn="l"/>
            <a:endParaRPr lang="en-GB" altLang="en-US" sz="3000" dirty="0">
              <a:solidFill>
                <a:schemeClr val="tx1"/>
              </a:solidFill>
            </a:endParaRPr>
          </a:p>
          <a:p>
            <a:pPr algn="l"/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623738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C2B2D30-1DA7-4A43-9507-E3C2EDE6BF3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700016" y="304927"/>
            <a:ext cx="7273988" cy="828929"/>
          </a:xfrm>
        </p:spPr>
        <p:txBody>
          <a:bodyPr>
            <a:normAutofit/>
          </a:bodyPr>
          <a:lstStyle/>
          <a:p>
            <a:r>
              <a:rPr lang="en-GB" sz="4400" dirty="0"/>
              <a:t>Questions?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76C225-1940-2346-BA5A-192226BF693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835625" y="1801369"/>
            <a:ext cx="7635459" cy="393166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altLang="en-US" sz="3200" b="1" dirty="0">
                <a:solidFill>
                  <a:schemeClr val="accent1"/>
                </a:solidFill>
              </a:rPr>
              <a:t>Rupert Merson</a:t>
            </a:r>
            <a:r>
              <a:rPr lang="en-US" altLang="en-US" sz="3200" dirty="0">
                <a:solidFill>
                  <a:schemeClr val="accent1"/>
                </a:solidFill>
              </a:rPr>
              <a:t>: </a:t>
            </a:r>
            <a:r>
              <a:rPr lang="en-US" altLang="en-US" sz="3200" u="sng" dirty="0">
                <a:solidFill>
                  <a:schemeClr val="accent1"/>
                </a:solidFill>
              </a:rPr>
              <a:t>rmerson@london.edu</a:t>
            </a:r>
          </a:p>
          <a:p>
            <a:pPr algn="ctr">
              <a:defRPr/>
            </a:pPr>
            <a:r>
              <a:rPr lang="en-US" altLang="en-US" sz="3200" b="1" dirty="0">
                <a:solidFill>
                  <a:schemeClr val="accent1"/>
                </a:solidFill>
              </a:rPr>
              <a:t>George Davies: </a:t>
            </a:r>
            <a:r>
              <a:rPr lang="en-US" altLang="en-US" sz="3200" u="sng" dirty="0">
                <a:solidFill>
                  <a:schemeClr val="accent1"/>
                </a:solidFill>
              </a:rPr>
              <a:t>georged@london.edu</a:t>
            </a:r>
          </a:p>
          <a:p>
            <a:pPr algn="ctr">
              <a:defRPr/>
            </a:pPr>
            <a:r>
              <a:rPr lang="en-US" altLang="en-US" sz="3200" b="1" dirty="0">
                <a:solidFill>
                  <a:schemeClr val="accent1"/>
                </a:solidFill>
              </a:rPr>
              <a:t>Faculty Assistant</a:t>
            </a:r>
            <a:r>
              <a:rPr lang="en-US" altLang="en-US" sz="3200" dirty="0">
                <a:solidFill>
                  <a:schemeClr val="accent1"/>
                </a:solidFill>
              </a:rPr>
              <a:t>: </a:t>
            </a:r>
            <a:r>
              <a:rPr lang="en-US" altLang="en-US" sz="3200" dirty="0" err="1">
                <a:solidFill>
                  <a:schemeClr val="accent1"/>
                </a:solidFill>
              </a:rPr>
              <a:t>LanaGolubeva</a:t>
            </a:r>
            <a:r>
              <a:rPr lang="en-US" altLang="en-US" sz="3200" dirty="0">
                <a:solidFill>
                  <a:schemeClr val="accent1"/>
                </a:solidFill>
              </a:rPr>
              <a:t> </a:t>
            </a:r>
            <a:r>
              <a:rPr lang="en-US" altLang="en-US" sz="3200" dirty="0">
                <a:solidFill>
                  <a:schemeClr val="accent1"/>
                </a:solidFill>
                <a:hlinkClick r:id="rId2"/>
              </a:rPr>
              <a:t>sgolubeva@london.edu</a:t>
            </a:r>
            <a:endParaRPr lang="en-US" altLang="en-US" sz="3200" dirty="0">
              <a:solidFill>
                <a:schemeClr val="accent1"/>
              </a:solidFill>
            </a:endParaRPr>
          </a:p>
          <a:p>
            <a:pPr algn="ctr">
              <a:defRPr/>
            </a:pPr>
            <a:r>
              <a:rPr lang="en-US" altLang="en-US" sz="3200" dirty="0">
                <a:solidFill>
                  <a:schemeClr val="accent2"/>
                </a:solidFill>
              </a:rPr>
              <a:t>or</a:t>
            </a:r>
          </a:p>
          <a:p>
            <a:pPr algn="ctr">
              <a:defRPr/>
            </a:pPr>
            <a:r>
              <a:rPr lang="en-US" altLang="en-US" sz="3200" dirty="0">
                <a:solidFill>
                  <a:schemeClr val="accent2"/>
                </a:solidFill>
              </a:rPr>
              <a:t> [</a:t>
            </a:r>
            <a:r>
              <a:rPr lang="en-US" altLang="en-US" sz="320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www.london.edu/</a:t>
            </a:r>
            <a:r>
              <a:rPr lang="en-US" altLang="en-US" sz="3200" dirty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summerschool</a:t>
            </a:r>
            <a:r>
              <a:rPr lang="en-US" altLang="en-US" sz="3200" dirty="0">
                <a:solidFill>
                  <a:schemeClr val="accent2"/>
                </a:solidFill>
              </a:rPr>
              <a:t>]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979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76C225-1940-2346-BA5A-192226BF693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Wasting time on ideas that are not viable is a tragedy!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We see it all the time.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ESS designed to be the antidote – We force you to take your new venture idea and </a:t>
            </a:r>
          </a:p>
          <a:p>
            <a:pPr marL="1143000" lvl="1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Shape it</a:t>
            </a:r>
          </a:p>
          <a:p>
            <a:pPr marL="1143000" lvl="1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Test it</a:t>
            </a:r>
          </a:p>
          <a:p>
            <a:pPr marL="1143000" lvl="1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Fail fast, fail cheap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If viable then pursue (NVD, FEB, Launchpad, incubator…) 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The entrepreneurial management process that begins with an opportunity.</a:t>
            </a:r>
          </a:p>
          <a:p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57E04F6-B18F-4656-9169-D69B1A2FC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Why did we create ESS? 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2804242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A6E0-ACB3-C744-814F-68814E5220CF}" type="slidenum">
              <a:rPr lang="en-US" smtClean="0"/>
              <a:t>3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167128" y="383414"/>
            <a:ext cx="9185085" cy="779340"/>
          </a:xfrm>
        </p:spPr>
        <p:txBody>
          <a:bodyPr/>
          <a:lstStyle/>
          <a:p>
            <a:r>
              <a:rPr lang="en-GB" sz="3600" b="1" dirty="0"/>
              <a:t>The Heart of ESS </a:t>
            </a:r>
            <a:br>
              <a:rPr lang="en-GB" sz="3600" b="1" dirty="0"/>
            </a:br>
            <a:endParaRPr lang="en-GB" sz="3600" b="1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696451" y="1368229"/>
            <a:ext cx="10308558" cy="4258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Mentored Due Diligence:</a:t>
            </a:r>
            <a:endParaRPr lang="en-GB" altLang="en-US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Field-based research on </a:t>
            </a:r>
            <a:r>
              <a:rPr lang="en-GB" alt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your</a:t>
            </a: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opportunity…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Working individually (or in pairs or trios)…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Under the </a:t>
            </a: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guidance</a:t>
            </a: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of a seasoned, experienced mentor.</a:t>
            </a:r>
            <a:endParaRPr lang="en-GB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Outcome:</a:t>
            </a:r>
            <a:endParaRPr lang="en-GB" sz="32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3200" i="1" dirty="0">
                <a:latin typeface="Calibri" panose="020F0502020204030204" pitchFamily="34" charset="0"/>
                <a:cs typeface="Calibri" panose="020F0502020204030204" pitchFamily="34" charset="0"/>
              </a:rPr>
              <a:t>“An evidence-based snapshot of the viability of your venture”. </a:t>
            </a:r>
          </a:p>
          <a:p>
            <a:pPr marL="0" indent="0">
              <a:buNone/>
            </a:pPr>
            <a:endParaRPr lang="en-GB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138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6BE14B0-B3DC-4DE2-AD9A-735E116EC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A6E0-ACB3-C744-814F-68814E5220CF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4DFE757-0752-4421-B035-343584D50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0213" y="439024"/>
            <a:ext cx="8172000" cy="396000"/>
          </a:xfrm>
        </p:spPr>
        <p:txBody>
          <a:bodyPr/>
          <a:lstStyle/>
          <a:p>
            <a:r>
              <a:rPr lang="en-US" sz="3200" b="1" dirty="0"/>
              <a:t>Why is ESS different (the gap it fills)? </a:t>
            </a:r>
            <a:endParaRPr lang="en-GB" sz="3200" b="1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F155A8A-0F86-495B-BB42-F9FE927D4E1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7988" y="1268413"/>
            <a:ext cx="10944225" cy="4933979"/>
          </a:xfrm>
        </p:spPr>
        <p:txBody>
          <a:bodyPr>
            <a:normAutofit/>
          </a:bodyPr>
          <a:lstStyle/>
          <a:p>
            <a:r>
              <a:rPr lang="en-US" sz="2400" dirty="0"/>
              <a:t>You work on your opportunity, but:</a:t>
            </a:r>
          </a:p>
          <a:p>
            <a:pPr lvl="1"/>
            <a:r>
              <a:rPr lang="en-US" sz="1800" dirty="0"/>
              <a:t>As part of a larger support network (us, mentors, each other)</a:t>
            </a:r>
          </a:p>
          <a:p>
            <a:pPr lvl="1"/>
            <a:r>
              <a:rPr lang="en-US" sz="1800" dirty="0"/>
              <a:t>For motivational credit</a:t>
            </a:r>
          </a:p>
          <a:p>
            <a:pPr lvl="1"/>
            <a:r>
              <a:rPr lang="en-US" sz="1800" dirty="0"/>
              <a:t>Following a rigorous methodology (which you’ll use forever more). </a:t>
            </a:r>
          </a:p>
          <a:p>
            <a:r>
              <a:rPr lang="en-US" sz="2400" dirty="0"/>
              <a:t>Spans summer – classroom at beginning, ‘middle’ and end but otherwise ‘field research’</a:t>
            </a:r>
          </a:p>
          <a:p>
            <a:r>
              <a:rPr lang="en-US" sz="2400" dirty="0"/>
              <a:t>Many actors – not just the two of us. </a:t>
            </a:r>
          </a:p>
          <a:p>
            <a:r>
              <a:rPr lang="en-US" sz="2400" dirty="0"/>
              <a:t>Each team provided with an experienced mentor. </a:t>
            </a:r>
          </a:p>
          <a:p>
            <a:r>
              <a:rPr lang="en-US" sz="2400" dirty="0"/>
              <a:t>Application only (to weed out mere auditors). </a:t>
            </a:r>
          </a:p>
          <a:p>
            <a:r>
              <a:rPr lang="en-US" sz="2400" dirty="0"/>
              <a:t>Final presentations serious stuff (unlike Launchpad </a:t>
            </a:r>
            <a:r>
              <a:rPr lang="en-US" sz="2400" dirty="0" err="1"/>
              <a:t>etc</a:t>
            </a:r>
            <a:r>
              <a:rPr lang="en-US" sz="2400" dirty="0"/>
              <a:t>)</a:t>
            </a:r>
          </a:p>
          <a:p>
            <a:r>
              <a:rPr lang="en-US" sz="2400" dirty="0"/>
              <a:t>Seems to be a lasting community….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75391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A6E0-ACB3-C744-814F-68814E5220CF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180213" y="383414"/>
            <a:ext cx="8172000" cy="613282"/>
          </a:xfrm>
        </p:spPr>
        <p:txBody>
          <a:bodyPr/>
          <a:lstStyle/>
          <a:p>
            <a:r>
              <a:rPr lang="en-GB" altLang="en-US" sz="3600" b="1" dirty="0"/>
              <a:t>The Block Week &amp; Weekend (July)</a:t>
            </a:r>
            <a:endParaRPr lang="en-GB" sz="3600" b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407988" y="1335024"/>
            <a:ext cx="10944225" cy="4830826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Lots of stuff that isn’t taught elsewhere:</a:t>
            </a:r>
          </a:p>
          <a:p>
            <a:pPr marL="3429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B2B cold-calling, interviewing methodology, ‘power networking’</a:t>
            </a:r>
          </a:p>
          <a:p>
            <a:pPr marL="3429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B2C market research – secondary (survey), primary (on street)</a:t>
            </a:r>
          </a:p>
          <a:p>
            <a:pPr marL="3429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Legal, IP</a:t>
            </a:r>
          </a:p>
          <a:p>
            <a:pPr marL="3429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MVPs, demonstrators, smokescreen web-design</a:t>
            </a:r>
          </a:p>
          <a:p>
            <a:pPr marL="3429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Pitching, persuasive presentations</a:t>
            </a:r>
          </a:p>
          <a:p>
            <a:pPr marL="3429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Entrepreneurial team-building</a:t>
            </a:r>
          </a:p>
          <a:p>
            <a:pPr marL="3429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Hustle, cold-calling, sales, engaging senior people Social media, influencing, inbound marketing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Plus ~ 120 contributors last year</a:t>
            </a:r>
          </a:p>
          <a:p>
            <a:pPr marL="3429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Panel discussions with investors, entrepreneurs</a:t>
            </a:r>
          </a:p>
          <a:p>
            <a:pPr marL="3429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Professional Trainers (when we’re not).</a:t>
            </a:r>
          </a:p>
          <a:p>
            <a:pPr marL="3429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ESS alumni &amp; Peer group support</a:t>
            </a:r>
          </a:p>
          <a:p>
            <a:pPr marL="3429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Experienced judges, mentors</a:t>
            </a:r>
          </a:p>
          <a:p>
            <a:pPr marL="0" indent="0">
              <a:buNone/>
            </a:pP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07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A6E0-ACB3-C744-814F-68814E5220CF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600" b="1" dirty="0"/>
              <a:t>The Outcome (September)</a:t>
            </a:r>
            <a:r>
              <a:rPr lang="en-GB" altLang="en-US" sz="3600" dirty="0"/>
              <a:t>:</a:t>
            </a:r>
            <a:br>
              <a:rPr lang="en-GB" altLang="en-US" sz="3600" dirty="0"/>
            </a:br>
            <a:endParaRPr lang="en-GB" sz="3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508472" y="1831029"/>
            <a:ext cx="10944225" cy="259024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Feasibility study presentations: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Delivered to and partially- graded by panel of investors and entrepreneurs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25 min slots – time to present and be challenged on evidence &amp; conclusion.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Prize for best argued ‘viable’ &amp; ‘non-viable’</a:t>
            </a:r>
          </a:p>
          <a:p>
            <a:pPr marL="0" indent="0">
              <a:buNone/>
            </a:pP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977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A6E0-ACB3-C744-814F-68814E5220CF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629400" y="383413"/>
            <a:ext cx="4722813" cy="884999"/>
          </a:xfrm>
        </p:spPr>
        <p:txBody>
          <a:bodyPr/>
          <a:lstStyle/>
          <a:p>
            <a:r>
              <a:rPr lang="en-GB" sz="3600" b="1" dirty="0"/>
              <a:t>Who Should apply?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474112" y="1583070"/>
            <a:ext cx="11299800" cy="4556473"/>
          </a:xfrm>
        </p:spPr>
        <p:txBody>
          <a:bodyPr anchor="ctr">
            <a:normAutofit fontScale="85000" lnSpcReduction="20000"/>
          </a:bodyPr>
          <a:lstStyle/>
          <a:p>
            <a:pPr marL="0" lvl="1"/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It’s for you, if: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You have an idea you’re intrigued by and wish to pursue </a:t>
            </a:r>
            <a:r>
              <a:rPr lang="en-GB" alt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now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You need structure, motivation to get going. 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You’d like to check your aptitude &amp; liking for the life entrepreneurial 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You’d value working closely with like-minded others: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GB" altLang="en-US" sz="2300" dirty="0">
                <a:latin typeface="Calibri" panose="020F0502020204030204" pitchFamily="34" charset="0"/>
                <a:cs typeface="Calibri" panose="020F0502020204030204" pitchFamily="34" charset="0"/>
              </a:rPr>
              <a:t>Each other (ESS = entrepreneurial cauldron)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GB" altLang="en-US" sz="2300" dirty="0">
                <a:latin typeface="Calibri" panose="020F0502020204030204" pitchFamily="34" charset="0"/>
                <a:cs typeface="Calibri" panose="020F0502020204030204" pitchFamily="34" charset="0"/>
              </a:rPr>
              <a:t>Experienced mentor (must-have)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GB" altLang="en-US" sz="2300" dirty="0">
                <a:latin typeface="Calibri" panose="020F0502020204030204" pitchFamily="34" charset="0"/>
                <a:cs typeface="Calibri" panose="020F0502020204030204" pitchFamily="34" charset="0"/>
              </a:rPr>
              <a:t>Others in LBS entrepreneurship community</a:t>
            </a:r>
          </a:p>
          <a:p>
            <a:pPr lvl="2" indent="-457200">
              <a:buFont typeface="Arial" panose="020B0604020202020204" pitchFamily="34" charset="0"/>
              <a:buChar char="•"/>
            </a:pPr>
            <a:endParaRPr lang="en-GB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1"/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Not for you if: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Your idea is too late, too early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You don’t have an idea that engages you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Your interest is purely academic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Elective filling </a:t>
            </a:r>
          </a:p>
          <a:p>
            <a:pPr marL="0" lvl="1"/>
            <a:endParaRPr lang="en-GB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1"/>
            <a:endParaRPr lang="en-GB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866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DEE12A6-BF88-4144-90FE-F82FE5223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A6E0-ACB3-C744-814F-68814E5220CF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E243567-EF88-4A1F-8680-ED007D0ED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Ideas that qualify</a:t>
            </a:r>
            <a:endParaRPr lang="en-GB" sz="3600" b="1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DBFBF35-0CB0-4CC5-A126-EE83BBD489B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Three criteria: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lvl="1" indent="-342900"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Must enthuse you.</a:t>
            </a:r>
          </a:p>
          <a:p>
            <a:pPr marL="514350" lvl="1" indent="-342900"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Complex value chain – enough varied unknowns to explore</a:t>
            </a:r>
          </a:p>
          <a:p>
            <a:pPr marL="514350" lvl="1" indent="-342900"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Ambition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Agnostic on: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Sector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For profit, for purpose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B2B, B2C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etc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Sector background (often not)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But not: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Pure arbitrage (exploit before the opportunity collapses)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Consultancy (go out and get a client)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Single location restaurant, outlet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444097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5A683E-F0C9-4000-99E2-7F2047135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A6E0-ACB3-C744-814F-68814E5220CF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3D04ED6-2DFF-47C7-AF80-1938DBDCD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0098" y="408361"/>
            <a:ext cx="9112429" cy="458306"/>
          </a:xfrm>
        </p:spPr>
        <p:txBody>
          <a:bodyPr/>
          <a:lstStyle/>
          <a:p>
            <a:r>
              <a:rPr lang="en-US" sz="3200" b="1" dirty="0"/>
              <a:t>Your application is part of the methodology</a:t>
            </a:r>
            <a:endParaRPr lang="en-GB" sz="3200" b="1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BD13C1B-B4E9-4545-B82C-AB405E376B7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At this stage you merely have an idea</a:t>
            </a: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ESS application process requires you to: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Define your plan A opportunity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Objectively assess</a:t>
            </a:r>
          </a:p>
          <a:p>
            <a:pPr marL="1085850" lvl="3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- Is this an attractive market?</a:t>
            </a:r>
          </a:p>
          <a:p>
            <a:pPr lvl="3" indent="-285750">
              <a:buFontTx/>
              <a:buChar char="-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Is this an attractive industry?</a:t>
            </a:r>
          </a:p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idea is already becoming an opportunity.  </a:t>
            </a:r>
          </a:p>
          <a:p>
            <a:pPr marL="0" indent="0">
              <a:buNone/>
            </a:pP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707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BS PPT 2019 v11">
      <a:dk1>
        <a:srgbClr val="001E61"/>
      </a:dk1>
      <a:lt1>
        <a:srgbClr val="FFFFFF"/>
      </a:lt1>
      <a:dk2>
        <a:srgbClr val="001440"/>
      </a:dk2>
      <a:lt2>
        <a:srgbClr val="EBE8E5"/>
      </a:lt2>
      <a:accent1>
        <a:srgbClr val="1A2B53"/>
      </a:accent1>
      <a:accent2>
        <a:srgbClr val="D1D0D2"/>
      </a:accent2>
      <a:accent3>
        <a:srgbClr val="7F8EB0"/>
      </a:accent3>
      <a:accent4>
        <a:srgbClr val="D7D2CB"/>
      </a:accent4>
      <a:accent5>
        <a:srgbClr val="D7D2CB"/>
      </a:accent5>
      <a:accent6>
        <a:srgbClr val="D6D2CB"/>
      </a:accent6>
      <a:hlink>
        <a:srgbClr val="192B53"/>
      </a:hlink>
      <a:folHlink>
        <a:srgbClr val="7F8EA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343.27_PPT_16-9_v13" id="{7118C384-4A8B-4BD3-BFBA-B4C63146734D}" vid="{50FC1767-F280-4BC0-A9B6-2C1071DF42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64134939534D4CB4F39B5551979CBE" ma:contentTypeVersion="15" ma:contentTypeDescription="Create a new document." ma:contentTypeScope="" ma:versionID="2fc1854598a712e860a1187f2ad70c08">
  <xsd:schema xmlns:xsd="http://www.w3.org/2001/XMLSchema" xmlns:xs="http://www.w3.org/2001/XMLSchema" xmlns:p="http://schemas.microsoft.com/office/2006/metadata/properties" xmlns:ns1="http://schemas.microsoft.com/sharepoint/v3" xmlns:ns3="6e82b5b3-bbf8-493c-ab30-e540163688d8" xmlns:ns4="3b06fad1-e721-4b1f-977e-cccbbec0299c" targetNamespace="http://schemas.microsoft.com/office/2006/metadata/properties" ma:root="true" ma:fieldsID="6f0dc090a91cdbdf2901b90263fff0ec" ns1:_="" ns3:_="" ns4:_="">
    <xsd:import namespace="http://schemas.microsoft.com/sharepoint/v3"/>
    <xsd:import namespace="6e82b5b3-bbf8-493c-ab30-e540163688d8"/>
    <xsd:import namespace="3b06fad1-e721-4b1f-977e-cccbbec0299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1:_ip_UnifiedCompliancePolicyProperties" minOccurs="0"/>
                <xsd:element ref="ns1:_ip_UnifiedCompliancePolicyUIActio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2b5b3-bbf8-493c-ab30-e540163688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06fad1-e721-4b1f-977e-cccbbec0299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18CEDA4-9BD7-4352-A072-50D5585CBD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e82b5b3-bbf8-493c-ab30-e540163688d8"/>
    <ds:schemaRef ds:uri="3b06fad1-e721-4b1f-977e-cccbbec029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5DFF6BC-A571-4E4D-95B2-CB63F3563204}">
  <ds:schemaRefs>
    <ds:schemaRef ds:uri="http://purl.org/dc/terms/"/>
    <ds:schemaRef ds:uri="http://schemas.microsoft.com/office/2006/documentManagement/types"/>
    <ds:schemaRef ds:uri="http://purl.org/dc/dcmitype/"/>
    <ds:schemaRef ds:uri="3b06fad1-e721-4b1f-977e-cccbbec0299c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6e82b5b3-bbf8-493c-ab30-e540163688d8"/>
    <ds:schemaRef ds:uri="http://schemas.microsoft.com/sharepoint/v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EAD073C-7100-49A8-B1D7-C7A7EA48B78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1531</TotalTime>
  <Words>784</Words>
  <Application>Microsoft Office PowerPoint</Application>
  <PresentationFormat>Widescreen</PresentationFormat>
  <Paragraphs>125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Courier New</vt:lpstr>
      <vt:lpstr>Office Theme</vt:lpstr>
      <vt:lpstr>Entrepreneurship Summer School Rupert Merson &amp; George Davies</vt:lpstr>
      <vt:lpstr>Why did we create ESS? </vt:lpstr>
      <vt:lpstr>The Heart of ESS  </vt:lpstr>
      <vt:lpstr>Why is ESS different (the gap it fills)? </vt:lpstr>
      <vt:lpstr>The Block Week &amp; Weekend (July)</vt:lpstr>
      <vt:lpstr>The Outcome (September): </vt:lpstr>
      <vt:lpstr>Who Should apply?</vt:lpstr>
      <vt:lpstr>Ideas that qualify</vt:lpstr>
      <vt:lpstr>Your application is part of the methodology</vt:lpstr>
      <vt:lpstr>Overview of ESS 2025</vt:lpstr>
      <vt:lpstr>Next Steps to Join Summer School 2025   </vt:lpstr>
      <vt:lpstr>PowerPoint Presentation</vt:lpstr>
    </vt:vector>
  </TitlesOfParts>
  <Company>London Business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Entrepreneurship Summer School Jeff Skinner &amp; Rupert Merson, Co Directors</dc:title>
  <dc:creator>Clio Perkins</dc:creator>
  <cp:lastModifiedBy>Lana Golubeva</cp:lastModifiedBy>
  <cp:revision>52</cp:revision>
  <dcterms:created xsi:type="dcterms:W3CDTF">2019-03-08T11:26:16Z</dcterms:created>
  <dcterms:modified xsi:type="dcterms:W3CDTF">2025-01-10T15:54:02Z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0x0101003364134939534D4CB4F39B5551979CBE</vt:lpwstr>
  </property>
</Properties>
</file>